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8"/>
  </p:notesMasterIdLst>
  <p:handoutMasterIdLst>
    <p:handoutMasterId r:id="rId19"/>
  </p:handoutMasterIdLst>
  <p:sldIdLst>
    <p:sldId id="873" r:id="rId2"/>
    <p:sldId id="492" r:id="rId3"/>
    <p:sldId id="879" r:id="rId4"/>
    <p:sldId id="874" r:id="rId5"/>
    <p:sldId id="875" r:id="rId6"/>
    <p:sldId id="524" r:id="rId7"/>
    <p:sldId id="877" r:id="rId8"/>
    <p:sldId id="882" r:id="rId9"/>
    <p:sldId id="565" r:id="rId10"/>
    <p:sldId id="534" r:id="rId11"/>
    <p:sldId id="569" r:id="rId12"/>
    <p:sldId id="533" r:id="rId13"/>
    <p:sldId id="883" r:id="rId14"/>
    <p:sldId id="564" r:id="rId15"/>
    <p:sldId id="563" r:id="rId16"/>
    <p:sldId id="881" r:id="rId17"/>
  </p:sldIdLst>
  <p:sldSz cx="9144000" cy="6858000" type="screen4x3"/>
  <p:notesSz cx="7104063" cy="10234613"/>
  <p:custDataLst>
    <p:tags r:id="rId20"/>
  </p:custDataLst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82" autoAdjust="0"/>
    <p:restoredTop sz="94634" autoAdjust="0"/>
  </p:normalViewPr>
  <p:slideViewPr>
    <p:cSldViewPr>
      <p:cViewPr>
        <p:scale>
          <a:sx n="113" d="100"/>
          <a:sy n="113" d="100"/>
        </p:scale>
        <p:origin x="564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6DECFB73-561F-EC92-D9C3-A7DE45E5AD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730D2147-BC77-0F9B-1427-8D3DFE69F1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F44D3-8D85-47F2-A74C-EB979589114A}" type="datetimeFigureOut">
              <a:rPr lang="pt-PT" smtClean="0"/>
              <a:t>05/05/2026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43C320B5-62DF-E408-6DC3-40EBDAB6C6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75AFA17-A8FA-89B7-6411-19D8D7A037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7D339-EEAD-488F-B372-93A9FCE57A4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4281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3078639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836" y="2"/>
            <a:ext cx="3078639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5363" y="768350"/>
            <a:ext cx="5113337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089" y="4860927"/>
            <a:ext cx="5683886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/>
              <a:t>Click to edit Master text styles</a:t>
            </a:r>
          </a:p>
          <a:p>
            <a:pPr lvl="1"/>
            <a:r>
              <a:rPr lang="pt-PT" noProof="0"/>
              <a:t>Second level</a:t>
            </a:r>
          </a:p>
          <a:p>
            <a:pPr lvl="2"/>
            <a:r>
              <a:rPr lang="pt-PT" noProof="0"/>
              <a:t>Third level</a:t>
            </a:r>
          </a:p>
          <a:p>
            <a:pPr lvl="3"/>
            <a:r>
              <a:rPr lang="pt-PT" noProof="0"/>
              <a:t>Fourth level</a:t>
            </a:r>
          </a:p>
          <a:p>
            <a:pPr lvl="4"/>
            <a:r>
              <a:rPr lang="pt-PT" noProof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1852"/>
            <a:ext cx="3078639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836" y="9721852"/>
            <a:ext cx="3078639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E96218FA-DBA7-43EB-93EC-BDA9557D198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83480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3337" cy="3836988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26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15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59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760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7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911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8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07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9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07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11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07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C8816F-3754-44D9-B430-9018AC0AFFEB}" type="slidenum">
              <a:rPr lang="pt-PT" smtClean="0"/>
              <a:pPr/>
              <a:t>12</a:t>
            </a:fld>
            <a:endParaRPr lang="pt-PT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704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13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07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2AA22-18E9-494D-A567-2BED112FB62B}" type="slidenum">
              <a:rPr lang="pt-PT" smtClean="0"/>
              <a:pPr/>
              <a:t>14</a:t>
            </a:fld>
            <a:endParaRPr lang="pt-P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54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07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Análise Financeira</a:t>
            </a:r>
            <a:endParaRPr lang="pt-PT" dirty="0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ED31C4-C4DA-4888-B78F-CBCCBF805D99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>
          <a:xfrm>
            <a:off x="2667000" y="63055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  <a:endParaRPr lang="pt-PT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4876800" y="6305550"/>
            <a:ext cx="3733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C4EFE-6AD4-4761-999E-6CF8E5C4772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D02B9-460C-4476-B276-BDAD05B9899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478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E8F6D8-985C-46ED-9F40-7ABDE0A5DBC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Análise Financeira</a:t>
            </a:r>
            <a:endParaRPr lang="pt-PT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69551A-B456-4689-BDC3-A6AE4287EB7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Análise Financeira</a:t>
            </a:r>
            <a:endParaRPr lang="pt-PT" dirty="0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C4C83-1A29-4AEF-A70A-FAD52AB14C0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9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26604-6238-4FE2-8465-FD13AB3012C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>
          <a:xfrm>
            <a:off x="2667000" y="63055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  <a:endParaRPr lang="pt-PT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4876800" y="6305550"/>
            <a:ext cx="3733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00D-72CC-4AF1-9D75-D9CEAE10CE42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23622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ESTGV-IPV</a:t>
            </a:r>
            <a:endParaRPr lang="pt-PT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0" y="6305550"/>
            <a:ext cx="4038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Análise Financeira</a:t>
            </a:r>
            <a:endParaRPr lang="pt-PT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640D22-206A-4106-BBB5-86BDCAEED5B2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ESTGV-IPV</a:t>
            </a: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C93CA-5770-4ED2-9D74-020F6515C348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2895600" y="6305550"/>
            <a:ext cx="1981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/>
              <a:t>ESTGV-IPV</a:t>
            </a:r>
            <a:endParaRPr lang="pt-PT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953000" y="6305550"/>
            <a:ext cx="3657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PT" dirty="0"/>
              <a:t>Análise Financeira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86032A-83F8-47A2-AB04-3402847DF35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3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PT"/>
              <a:t>ESTGV-IPV</a:t>
            </a:r>
            <a:endParaRPr lang="pt-PT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pt-PT"/>
              <a:t>Análise Financeira</a:t>
            </a:r>
            <a:endParaRPr lang="pt-PT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0B6C821-1E31-4495-83DB-19475B8312E8}" type="slidenum">
              <a:rPr lang="pt-PT"/>
              <a:pPr>
                <a:defRPr/>
              </a:pPr>
              <a:t>‹#›</a:t>
            </a:fld>
            <a:endParaRPr lang="pt-PT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66" r:id="rId4"/>
    <p:sldLayoutId id="2147483767" r:id="rId5"/>
    <p:sldLayoutId id="2147483768" r:id="rId6"/>
    <p:sldLayoutId id="2147483775" r:id="rId7"/>
    <p:sldLayoutId id="2147483769" r:id="rId8"/>
    <p:sldLayoutId id="2147483776" r:id="rId9"/>
    <p:sldLayoutId id="2147483770" r:id="rId10"/>
    <p:sldLayoutId id="2147483771" r:id="rId11"/>
  </p:sldLayoutIdLst>
  <p:transition spd="med">
    <p:dissolv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22BC4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hyperlink" Target="https://www.sec.gov/edgar/searchedgar/companysearch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100" y="3200400"/>
            <a:ext cx="6400800" cy="2286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dirty="0"/>
              <a:t>Parecer sobre investimento acionista na empresa  “ … “</a:t>
            </a:r>
            <a:endParaRPr lang="pt-PT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100" y="1066800"/>
            <a:ext cx="6400800" cy="15097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pt-PT" sz="24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126C49E-F7F0-46D7-28CA-A184AD9D75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9504" r="14559" b="22785"/>
          <a:stretch/>
        </p:blipFill>
        <p:spPr>
          <a:xfrm>
            <a:off x="2929467" y="1143000"/>
            <a:ext cx="3395133" cy="1447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854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CB21-883B-4C46-915D-A2D3EB39A8ED}" type="slidenum">
              <a:rPr lang="pt-PT"/>
              <a:pPr/>
              <a:t>10</a:t>
            </a:fld>
            <a:endParaRPr lang="pt-PT"/>
          </a:p>
        </p:txBody>
      </p:sp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52425"/>
            <a:ext cx="7620000" cy="685800"/>
          </a:xfrm>
        </p:spPr>
        <p:txBody>
          <a:bodyPr>
            <a:normAutofit fontScale="90000"/>
          </a:bodyPr>
          <a:lstStyle/>
          <a:p>
            <a:r>
              <a:rPr lang="pt-PT" sz="4400" dirty="0">
                <a:solidFill>
                  <a:schemeClr val="tx2">
                    <a:satMod val="130000"/>
                  </a:schemeClr>
                </a:solidFill>
              </a:rPr>
              <a:t>Apreciação do Equilíbrio Financeiro</a:t>
            </a:r>
            <a:endParaRPr lang="pt-PT" dirty="0">
              <a:cs typeface="Arial" charset="0"/>
            </a:endParaRP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524000"/>
            <a:ext cx="8077200" cy="449580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pt-PT" sz="2500" i="1" u="sng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24F8E67-C76E-CAFD-FF2F-89548510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extLst>
      <p:ext uri="{BB962C8B-B14F-4D97-AF65-F5344CB8AC3E}">
        <p14:creationId xmlns:p14="http://schemas.microsoft.com/office/powerpoint/2010/main" val="152751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</a:rPr>
              <a:t>Análise da Rentabilidade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924800" cy="4530725"/>
          </a:xfrm>
        </p:spPr>
        <p:txBody>
          <a:bodyPr/>
          <a:lstStyle/>
          <a:p>
            <a:pPr eaLnBrk="1" hangingPunct="1"/>
            <a:endParaRPr lang="pt-PT" dirty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59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99350" cy="7921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800" dirty="0">
                <a:solidFill>
                  <a:schemeClr val="tx2">
                    <a:satMod val="130000"/>
                  </a:schemeClr>
                </a:solidFill>
              </a:rPr>
              <a:t>Efeito Financeiro de Alavanca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295400"/>
            <a:ext cx="8077200" cy="5105400"/>
          </a:xfrm>
        </p:spPr>
        <p:txBody>
          <a:bodyPr/>
          <a:lstStyle/>
          <a:p>
            <a:pPr lvl="1" eaLnBrk="1" hangingPunct="1"/>
            <a:endParaRPr lang="pt-PT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956568F-3D5A-7270-36D9-839BB166B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773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</a:rPr>
              <a:t>Apreciação da Rentabilidade / Risco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924800" cy="4530725"/>
          </a:xfrm>
        </p:spPr>
        <p:txBody>
          <a:bodyPr/>
          <a:lstStyle/>
          <a:p>
            <a:pPr eaLnBrk="1" hangingPunct="1"/>
            <a:endParaRPr lang="pt-PT" dirty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3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600" dirty="0"/>
              <a:t>Discussão e Análise da Situação Financeira</a:t>
            </a:r>
            <a:endParaRPr lang="pt-PT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924800" cy="4530725"/>
          </a:xfrm>
        </p:spPr>
        <p:txBody>
          <a:bodyPr/>
          <a:lstStyle/>
          <a:p>
            <a:pPr eaLnBrk="1" hangingPunct="1"/>
            <a:r>
              <a:rPr lang="pt-PT" sz="2000" dirty="0"/>
              <a:t>Discussão e Análise da Situação Financeira dos últimos três anos da empresa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9BAA191-7485-2127-3170-2D7EDFDBC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50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924800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000" dirty="0"/>
              <a:t>Discussão e Análise </a:t>
            </a:r>
            <a:r>
              <a:rPr lang="pt-PT" sz="3000" dirty="0">
                <a:solidFill>
                  <a:schemeClr val="tx2">
                    <a:satMod val="130000"/>
                  </a:schemeClr>
                </a:solidFill>
              </a:rPr>
              <a:t>do desempenho da empresa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924800" cy="4530725"/>
          </a:xfrm>
        </p:spPr>
        <p:txBody>
          <a:bodyPr/>
          <a:lstStyle/>
          <a:p>
            <a:pPr eaLnBrk="1" hangingPunct="1"/>
            <a:r>
              <a:rPr lang="pt-PT" sz="2400" dirty="0"/>
              <a:t>Discussão e Análise dos Resultados das Operações e outros níveis de rentabilidade da empresa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56C6117-E76D-9288-E54F-93E7A8F89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13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68194D-E7B7-2C83-C6A8-A14D3A52A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7772400" cy="1143000"/>
          </a:xfrm>
        </p:spPr>
        <p:txBody>
          <a:bodyPr>
            <a:noAutofit/>
          </a:bodyPr>
          <a:lstStyle/>
          <a:p>
            <a:r>
              <a:rPr lang="pt-PT" sz="3000" dirty="0"/>
              <a:t>Parecer sobre investimento acionista na empresa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3120DC3-E937-7E85-5FAF-A4C4AB065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400" dirty="0"/>
              <a:t>As nossas proposições estão apoiadas por argumentos?</a:t>
            </a:r>
          </a:p>
          <a:p>
            <a:r>
              <a:rPr lang="pt-PT" sz="2400" dirty="0"/>
              <a:t>Concede-se maior relevância às áreas mais críticas para a nossa argumentação</a:t>
            </a:r>
          </a:p>
          <a:p>
            <a:r>
              <a:rPr lang="pt-PT" sz="2400" dirty="0"/>
              <a:t>Os argumentos estão apoiados em dados não são ambíguos? </a:t>
            </a:r>
          </a:p>
          <a:p>
            <a:r>
              <a:rPr lang="pt-PT" sz="2400" dirty="0"/>
              <a:t>Os nossos argumentos são suportados com dados</a:t>
            </a:r>
          </a:p>
          <a:p>
            <a:r>
              <a:rPr lang="pt-PT" sz="2400"/>
              <a:t> ( … )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342367208"/>
      </p:ext>
    </p:extLst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384DAC4-4DCC-435C-B07A-15196511D85D}" type="slidenum">
              <a:rPr lang="pt-PT"/>
              <a:pPr/>
              <a:t>2</a:t>
            </a:fld>
            <a:endParaRPr lang="pt-PT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791450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pt-PT" sz="3200" dirty="0"/>
              <a:t>Principais fatores de Risco sobre empresa “X”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pPr marL="0" indent="271463" algn="just" eaLnBrk="1" hangingPunct="1">
              <a:buNone/>
            </a:pPr>
            <a:r>
              <a:rPr lang="pt-PT" sz="2400" dirty="0"/>
              <a:t>Incluir informações sobre riscos significativos que a empresa enfrenta, geralmente listados por ordem de importância.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A673667-AA2D-184A-53C0-20FC7E993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extLst>
      <p:ext uri="{BB962C8B-B14F-4D97-AF65-F5344CB8AC3E}">
        <p14:creationId xmlns:p14="http://schemas.microsoft.com/office/powerpoint/2010/main" val="338118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7924800" cy="685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2800" dirty="0">
                <a:solidFill>
                  <a:schemeClr val="tx2">
                    <a:satMod val="130000"/>
                  </a:schemeClr>
                </a:solidFill>
              </a:rPr>
              <a:t>Potenciais fontes de informação da empresa “…”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066800"/>
            <a:ext cx="7848600" cy="4911725"/>
          </a:xfrm>
        </p:spPr>
        <p:txBody>
          <a:bodyPr/>
          <a:lstStyle/>
          <a:p>
            <a:pPr marL="355600" indent="0" algn="just" eaLnBrk="1" hangingPunct="1">
              <a:buNone/>
            </a:pPr>
            <a:endParaRPr lang="pt-PT" sz="2000" b="1" dirty="0"/>
          </a:p>
          <a:p>
            <a:pPr marL="355600" indent="0" algn="just" eaLnBrk="1" hangingPunct="1">
              <a:buNone/>
            </a:pPr>
            <a:r>
              <a:rPr lang="pt-PT" sz="2000" b="1" dirty="0"/>
              <a:t>Informação institucional na site da empresa “…” .</a:t>
            </a:r>
          </a:p>
          <a:p>
            <a:pPr marL="355600" indent="0" algn="just" eaLnBrk="1" hangingPunct="1">
              <a:buNone/>
            </a:pPr>
            <a:endParaRPr lang="pt-PT" sz="2000" b="1" dirty="0"/>
          </a:p>
          <a:p>
            <a:pPr marL="177800" indent="0" algn="just" eaLnBrk="1" hangingPunct="1">
              <a:buNone/>
            </a:pPr>
            <a:r>
              <a:rPr lang="pt-PT" sz="2000" dirty="0"/>
              <a:t>Todos os interessados podem encontrar uma grande variedade de informações no </a:t>
            </a:r>
            <a:r>
              <a:rPr lang="pt-PT" sz="2000" b="1" dirty="0"/>
              <a:t>Formulário 10-K apresentado à S.E.C.  (</a:t>
            </a:r>
            <a:r>
              <a:rPr lang="pt-PT" sz="2000" b="1" dirty="0" err="1"/>
              <a:t>Securities</a:t>
            </a:r>
            <a:r>
              <a:rPr lang="pt-PT" sz="2000" b="1" dirty="0"/>
              <a:t> </a:t>
            </a:r>
            <a:r>
              <a:rPr lang="pt-PT" sz="2000" b="1" dirty="0" err="1"/>
              <a:t>and</a:t>
            </a:r>
            <a:r>
              <a:rPr lang="pt-PT" sz="2000" b="1" dirty="0"/>
              <a:t> Exchange </a:t>
            </a:r>
            <a:r>
              <a:rPr lang="pt-PT" sz="2000" b="1" dirty="0" err="1"/>
              <a:t>Comission</a:t>
            </a:r>
            <a:r>
              <a:rPr lang="pt-PT" sz="2000" b="1" dirty="0"/>
              <a:t>) </a:t>
            </a:r>
            <a:r>
              <a:rPr lang="pt-PT" sz="2000" dirty="0"/>
              <a:t>de uma empresa. </a:t>
            </a:r>
            <a:r>
              <a:rPr lang="pt-PT" sz="2000" dirty="0">
                <a:hlinkClick r:id="rId4"/>
              </a:rPr>
              <a:t>https://www.sec.gov/edgar/searchedgar/companysearch</a:t>
            </a:r>
            <a:r>
              <a:rPr lang="pt-PT" sz="2000" dirty="0"/>
              <a:t>.</a:t>
            </a:r>
          </a:p>
          <a:p>
            <a:pPr marL="177800" indent="0" algn="just" eaLnBrk="1" hangingPunct="1">
              <a:buNone/>
            </a:pPr>
            <a:endParaRPr lang="pt-PT" sz="2000" dirty="0"/>
          </a:p>
          <a:p>
            <a:pPr marL="177800" indent="0" algn="just" eaLnBrk="1" hangingPunct="1">
              <a:buNone/>
            </a:pPr>
            <a:r>
              <a:rPr lang="pt-PT" sz="2000" dirty="0"/>
              <a:t>Apresentado anualmente, o 10-K oferece uma imagem detalhada do que a empresa faz e dos riscos que enfrenta e inclui também um relatório financeiro da empresa.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800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384DAC4-4DCC-435C-B07A-15196511D85D}" type="slidenum">
              <a:rPr lang="pt-PT"/>
              <a:pPr/>
              <a:t>4</a:t>
            </a:fld>
            <a:endParaRPr lang="pt-PT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PT" dirty="0"/>
              <a:t>Áreas de negócio da empresa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PT" sz="2800" dirty="0"/>
              <a:t>"Negócio" descreve os principais produtos e serviços da empresa. </a:t>
            </a:r>
          </a:p>
          <a:p>
            <a:pPr marL="82550" indent="0" eaLnBrk="1" hangingPunct="1">
              <a:buNone/>
            </a:pPr>
            <a:endParaRPr lang="pt-PT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CE5C04D-FFFB-228D-DC2C-E877A636F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extLst>
      <p:ext uri="{BB962C8B-B14F-4D97-AF65-F5344CB8AC3E}">
        <p14:creationId xmlns:p14="http://schemas.microsoft.com/office/powerpoint/2010/main" val="113357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384DAC4-4DCC-435C-B07A-15196511D85D}" type="slidenum">
              <a:rPr lang="pt-PT"/>
              <a:pPr/>
              <a:t>5</a:t>
            </a:fld>
            <a:endParaRPr lang="pt-PT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791450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pt-PT" sz="3400" dirty="0"/>
              <a:t>Ciclos de vida do(s) negócio(s) da empresa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447800"/>
            <a:ext cx="7639050" cy="4800600"/>
          </a:xfrm>
        </p:spPr>
        <p:txBody>
          <a:bodyPr/>
          <a:lstStyle/>
          <a:p>
            <a:pPr eaLnBrk="1" hangingPunct="1"/>
            <a:endParaRPr lang="pt-PT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81BF83A-813E-86A3-380E-738FE3B1A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extLst>
      <p:ext uri="{BB962C8B-B14F-4D97-AF65-F5344CB8AC3E}">
        <p14:creationId xmlns:p14="http://schemas.microsoft.com/office/powerpoint/2010/main" val="393313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325ACCF-6790-4192-B1E4-2360AC6EA6B8}" type="slidenum">
              <a:rPr lang="pt-PT"/>
              <a:pPr/>
              <a:t>6</a:t>
            </a:fld>
            <a:endParaRPr lang="pt-PT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PT" dirty="0"/>
              <a:t>Análise económica do(s) setor(</a:t>
            </a:r>
            <a:r>
              <a:rPr lang="pt-PT" dirty="0" err="1"/>
              <a:t>es</a:t>
            </a:r>
            <a:r>
              <a:rPr lang="pt-PT" dirty="0"/>
              <a:t>) onde a empresa opera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pPr eaLnBrk="1" hangingPunct="1"/>
            <a:endParaRPr lang="pt-PT" sz="24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A0B0A8-AE21-456E-B7B9-F36533EED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109" y="2605066"/>
            <a:ext cx="7731341" cy="24241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23917FE-9F1E-8719-E568-B2EDA2F48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extLst>
      <p:ext uri="{BB962C8B-B14F-4D97-AF65-F5344CB8AC3E}">
        <p14:creationId xmlns:p14="http://schemas.microsoft.com/office/powerpoint/2010/main" val="342939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2800" dirty="0">
                <a:solidFill>
                  <a:schemeClr val="tx2">
                    <a:satMod val="130000"/>
                  </a:schemeClr>
                </a:solidFill>
              </a:rPr>
              <a:t>Resumo das Principais Rubricas das </a:t>
            </a:r>
            <a:r>
              <a:rPr lang="pt-PT" sz="2800" dirty="0"/>
              <a:t>Demonstrações Financeiras</a:t>
            </a:r>
            <a:r>
              <a:rPr lang="pt-PT" sz="2800" dirty="0">
                <a:solidFill>
                  <a:schemeClr val="tx2">
                    <a:satMod val="130000"/>
                  </a:schemeClr>
                </a:solidFill>
              </a:rPr>
              <a:t> dos últimos 3 anos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848600" cy="4530725"/>
          </a:xfrm>
        </p:spPr>
        <p:txBody>
          <a:bodyPr/>
          <a:lstStyle/>
          <a:p>
            <a:pPr eaLnBrk="1" hangingPunct="1"/>
            <a:r>
              <a:rPr lang="pt-PT" sz="2400" dirty="0"/>
              <a:t>As demonstração de resultados, balanços e demonstração de fluxos de caixa e Dados Suplementares devem fornecer informações financeiras sobre a empresa nos últimos três anos.  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A7410CD-6813-6448-9824-1BC7BFB16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pPr>
              <a:defRPr/>
            </a:pPr>
            <a:r>
              <a:rPr lang="pt-PT" dirty="0"/>
              <a:t>Finanças empresariais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16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</a:rPr>
              <a:t>Análise da Liquidez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924800" cy="4530725"/>
          </a:xfrm>
        </p:spPr>
        <p:txBody>
          <a:bodyPr/>
          <a:lstStyle/>
          <a:p>
            <a:pPr eaLnBrk="1" hangingPunct="1"/>
            <a:endParaRPr lang="pt-PT" dirty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588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</a:rPr>
              <a:t>Análise da Solvabilidade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924800" cy="4530725"/>
          </a:xfrm>
        </p:spPr>
        <p:txBody>
          <a:bodyPr/>
          <a:lstStyle/>
          <a:p>
            <a:pPr eaLnBrk="1" hangingPunct="1"/>
            <a:endParaRPr lang="pt-PT" dirty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Análise Financeira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58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SHSPRING_ENABLE_BG_AUDIO_TAG" val="1"/>
  <p:tag name="FLASHSPRING_BG_AUDIO_FULL_PATH_TAG" val="F:\Final Fantasy - Symphonic Suite\01 - Scene I - FF2 Main Theme.mp3"/>
  <p:tag name="FLASHSPRING_BG_AUDIO_RELATIVE_PATH_TAG" val="F:\Final Fantasy - Symphonic Suite\01 - Scene I - FF2 Main Theme.mp3"/>
  <p:tag name="FLASHSPRING_BG_AUDIO_DURATION_TAG" val="259.0000000"/>
  <p:tag name="FLASHSPRING_BG_AUDIO_LOOP_TAG" val="1"/>
  <p:tag name="GENSWF_MOVIE_ONCLICK_URL_TARGET" val="_self"/>
  <p:tag name="GENSWF_MOVIE_PRESENTATION_END_URL_TARGET" val="_self"/>
  <p:tag name="FLASHSPRING_PRESENTATION_TITLE" val="Relatório Financeiro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Introdução à análise financeira&amp;#x0D;&amp;#x0A;&amp;quot;&quot;/&gt;&lt;property id=&quot;20307&quot; value=&quot;298&quot;/&gt;&lt;/object&gt;&lt;object type=&quot;3&quot; unique_id=&quot;10088&quot;&gt;&lt;property id=&quot;20148&quot; value=&quot;5&quot;/&gt;&lt;property id=&quot;20300&quot; value=&quot;Slide 2 - &amp;quot;Objectivo da Análise Financeira&amp;quot;&quot;/&gt;&lt;property id=&quot;20307&quot; value=&quot;300&quot;/&gt;&lt;/object&gt;&lt;object type=&quot;3&quot; unique_id=&quot;10089&quot;&gt;&lt;property id=&quot;20148&quot; value=&quot;5&quot;/&gt;&lt;property id=&quot;20300&quot; value=&quot;Slide 3 - &amp;quot;Objectivo da Análise Financeira&amp;quot;&quot;/&gt;&lt;property id=&quot;20307&quot; value=&quot;301&quot;/&gt;&lt;/object&gt;&lt;object type=&quot;3&quot; unique_id=&quot;10363&quot;&gt;&lt;property id=&quot;20148&quot; value=&quot;5&quot;/&gt;&lt;property id=&quot;20300&quot; value=&quot;Slide 7 - &amp;quot;A transição do POC para SNC&amp;quot;&quot;/&gt;&lt;property id=&quot;20307&quot; value=&quot;311&quot;/&gt;&lt;/object&gt;&lt;object type=&quot;3&quot; unique_id=&quot;10364&quot;&gt;&lt;property id=&quot;20148&quot; value=&quot;5&quot;/&gt;&lt;property id=&quot;20300&quot; value=&quot;Slide 5&quot;/&gt;&lt;property id=&quot;20307&quot; value=&quot;315&quot;/&gt;&lt;/object&gt;&lt;object type=&quot;3&quot; unique_id=&quot;10365&quot;&gt;&lt;property id=&quot;20148&quot; value=&quot;5&quot;/&gt;&lt;property id=&quot;20300&quot; value=&quot;Slide 11 - &amp;quot;O Equilibrio Financeiro&amp;quot;&quot;/&gt;&lt;property id=&quot;20307&quot; value=&quot;312&quot;/&gt;&lt;/object&gt;&lt;object type=&quot;3&quot; unique_id=&quot;10366&quot;&gt;&lt;property id=&quot;20148&quot; value=&quot;5&quot;/&gt;&lt;property id=&quot;20300&quot; value=&quot;Slide 12 - &amp;quot;Ciclo de Exploração&amp;quot;&quot;/&gt;&lt;property id=&quot;20307&quot; value=&quot;313&quot;/&gt;&lt;/object&gt;&lt;object type=&quot;3&quot; unique_id=&quot;10367&quot;&gt;&lt;property id=&quot;20148&quot; value=&quot;5&quot;/&gt;&lt;property id=&quot;20300&quot; value=&quot;Slide 13&quot;/&gt;&lt;property id=&quot;20307&quot; value=&quot;314&quot;/&gt;&lt;/object&gt;&lt;object type=&quot;3&quot; unique_id=&quot;10407&quot;&gt;&lt;property id=&quot;20148&quot; value=&quot;5&quot;/&gt;&lt;property id=&quot;20300&quot; value=&quot;Slide 4&quot;/&gt;&lt;property id=&quot;20307&quot; value=&quot;317&quot;/&gt;&lt;/object&gt;&lt;object type=&quot;3&quot; unique_id=&quot;10408&quot;&gt;&lt;property id=&quot;20148&quot; value=&quot;5&quot;/&gt;&lt;property id=&quot;20300&quot; value=&quot;Slide 6&quot;/&gt;&lt;property id=&quot;20307&quot; value=&quot;318&quot;/&gt;&lt;/object&gt;&lt;object type=&quot;3&quot; unique_id=&quot;10469&quot;&gt;&lt;property id=&quot;20148&quot; value=&quot;5&quot;/&gt;&lt;property id=&quot;20300&quot; value=&quot;Slide 8&quot;/&gt;&lt;property id=&quot;20307&quot; value=&quot;320&quot;/&gt;&lt;/object&gt;&lt;object type=&quot;3&quot; unique_id=&quot;10470&quot;&gt;&lt;property id=&quot;20148&quot; value=&quot;5&quot;/&gt;&lt;property id=&quot;20300&quot; value=&quot;Slide 9 - &amp;quot; A análise de fluxos&amp;quot;&quot;/&gt;&lt;property id=&quot;20307&quot; value=&quot;321&quot;/&gt;&lt;/object&gt;&lt;object type=&quot;3&quot; unique_id=&quot;10471&quot;&gt;&lt;property id=&quot;20148&quot; value=&quot;5&quot;/&gt;&lt;property id=&quot;20300&quot; value=&quot;Slide 10 - &amp;quot;Balanço Funcional&amp;quot;&quot;/&gt;&lt;property id=&quot;20307&quot; value=&quot;319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STITLE" val="O Financiamento da Exploração&#10;"/>
  <p:tag name="WSNOTE" val=""/>
  <p:tag name="PARID" val=""/>
  <p:tag name="WSADVANC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O Financiamento da Exploração"/>
  <p:tag name="WSNOTE" val=""/>
  <p:tag name="PARID" val=""/>
  <p:tag name="WSADVANC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RENTABILIDADE/RISCO"/>
  <p:tag name="WSTITLE" val="FINANCIAMENTO e RISCO"/>
  <p:tag name="WSNOTE" val=""/>
  <p:tag name="PARID" val=""/>
  <p:tag name="WSADVANCE" val="fals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ustom 1">
      <a:dk1>
        <a:sysClr val="windowText" lastClr="000000"/>
      </a:dk1>
      <a:lt1>
        <a:sysClr val="window" lastClr="FFFFFF"/>
      </a:lt1>
      <a:dk2>
        <a:srgbClr val="4F271C"/>
      </a:dk2>
      <a:lt2>
        <a:srgbClr val="C00000"/>
      </a:lt2>
      <a:accent1>
        <a:srgbClr val="3891A7"/>
      </a:accent1>
      <a:accent2>
        <a:srgbClr val="FEB80A"/>
      </a:accent2>
      <a:accent3>
        <a:srgbClr val="C00000"/>
      </a:accent3>
      <a:accent4>
        <a:srgbClr val="22BC47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352</Words>
  <Application>Microsoft Office PowerPoint</Application>
  <PresentationFormat>On-screen Show (4:3)</PresentationFormat>
  <Paragraphs>59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Gill Sans MT</vt:lpstr>
      <vt:lpstr>Times New Roman</vt:lpstr>
      <vt:lpstr>Verdana</vt:lpstr>
      <vt:lpstr>Wingdings 2</vt:lpstr>
      <vt:lpstr>Solstice</vt:lpstr>
      <vt:lpstr>Parecer sobre investimento acionista na empresa  “ … “</vt:lpstr>
      <vt:lpstr>Principais fatores de Risco sobre empresa “X”</vt:lpstr>
      <vt:lpstr>Potenciais fontes de informação da empresa “…”</vt:lpstr>
      <vt:lpstr>Áreas de negócio da empresa</vt:lpstr>
      <vt:lpstr>Ciclos de vida do(s) negócio(s) da empresa</vt:lpstr>
      <vt:lpstr>Análise económica do(s) setor(es) onde a empresa opera</vt:lpstr>
      <vt:lpstr>Resumo das Principais Rubricas das Demonstrações Financeiras dos últimos 3 anos</vt:lpstr>
      <vt:lpstr>Análise da Liquidez</vt:lpstr>
      <vt:lpstr>Análise da Solvabilidade</vt:lpstr>
      <vt:lpstr>Apreciação do Equilíbrio Financeiro</vt:lpstr>
      <vt:lpstr>Análise da Rentabilidade</vt:lpstr>
      <vt:lpstr>Efeito Financeiro de Alavanca</vt:lpstr>
      <vt:lpstr>Apreciação da Rentabilidade / Risco</vt:lpstr>
      <vt:lpstr>Discussão e Análise da Situação Financeira</vt:lpstr>
      <vt:lpstr>Discussão e Análise do desempenho da empresa</vt:lpstr>
      <vt:lpstr>Parecer sobre investimento acionista na empresa</vt:lpstr>
    </vt:vector>
  </TitlesOfParts>
  <Company>CASA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luisfr</dc:title>
  <dc:creator>luisfr</dc:creator>
  <cp:lastModifiedBy>Luis Rodrigues</cp:lastModifiedBy>
  <cp:revision>228</cp:revision>
  <cp:lastPrinted>2023-02-23T05:04:32Z</cp:lastPrinted>
  <dcterms:created xsi:type="dcterms:W3CDTF">2004-11-28T22:25:42Z</dcterms:created>
  <dcterms:modified xsi:type="dcterms:W3CDTF">2026-05-05T00:17:55Z</dcterms:modified>
</cp:coreProperties>
</file>